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handoutMasterIdLst>
    <p:handoutMasterId r:id="rId11"/>
  </p:handoutMasterIdLst>
  <p:sldIdLst>
    <p:sldId id="468" r:id="rId2"/>
    <p:sldId id="516" r:id="rId3"/>
    <p:sldId id="520" r:id="rId4"/>
    <p:sldId id="505" r:id="rId5"/>
    <p:sldId id="517" r:id="rId6"/>
    <p:sldId id="518" r:id="rId7"/>
    <p:sldId id="519" r:id="rId8"/>
    <p:sldId id="264" r:id="rId9"/>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0E3F33-80BA-228F-899D-BD0FD8A6B309}" v="5" dt="2022-12-05T22:01:03.638"/>
    <p1510:client id="{2F1CA456-1D8B-74FD-3F51-69A3CD8B3277}" v="348" dt="2022-12-14T00:02:55.488"/>
    <p1510:client id="{71877E04-9328-4D38-BA6D-499C60F7093E}" v="3" dt="2022-12-01T04:37:26.785"/>
    <p1510:client id="{8098C69D-B467-44AB-74B6-94FBD26CC17A}" v="396" dt="2022-12-02T00:03:51.559"/>
    <p1510:client id="{8D0060AD-6867-30C5-C689-01F32CE55783}" v="1934" dt="2022-12-01T02:26:25.100"/>
    <p1510:client id="{C09F763B-B186-C748-CC1D-9955CADEC72B}" v="48" dt="2022-12-03T00:55:05.247"/>
    <p1510:client id="{FD6CBB7D-5827-A561-06A5-FC93DD5F29DC}" v="4" dt="2022-12-01T01:34:38.1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23/06/2023</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23/06/2023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4</a:t>
            </a:fld>
            <a:endParaRPr lang="es-CO"/>
          </a:p>
        </p:txBody>
      </p:sp>
    </p:spTree>
    <p:extLst>
      <p:ext uri="{BB962C8B-B14F-4D97-AF65-F5344CB8AC3E}">
        <p14:creationId xmlns:p14="http://schemas.microsoft.com/office/powerpoint/2010/main" val="2708567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5</a:t>
            </a:fld>
            <a:endParaRPr lang="es-CO"/>
          </a:p>
        </p:txBody>
      </p:sp>
    </p:spTree>
    <p:extLst>
      <p:ext uri="{BB962C8B-B14F-4D97-AF65-F5344CB8AC3E}">
        <p14:creationId xmlns:p14="http://schemas.microsoft.com/office/powerpoint/2010/main" val="419051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6</a:t>
            </a:fld>
            <a:endParaRPr lang="es-CO"/>
          </a:p>
        </p:txBody>
      </p:sp>
    </p:spTree>
    <p:extLst>
      <p:ext uri="{BB962C8B-B14F-4D97-AF65-F5344CB8AC3E}">
        <p14:creationId xmlns:p14="http://schemas.microsoft.com/office/powerpoint/2010/main" val="3764722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7</a:t>
            </a:fld>
            <a:endParaRPr lang="es-CO"/>
          </a:p>
        </p:txBody>
      </p:sp>
    </p:spTree>
    <p:extLst>
      <p:ext uri="{BB962C8B-B14F-4D97-AF65-F5344CB8AC3E}">
        <p14:creationId xmlns:p14="http://schemas.microsoft.com/office/powerpoint/2010/main" val="2585544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23/06/2023</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23/06/2023</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23/06/2023</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23/06/2023</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23/06/2023</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23/06/2023</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23/06/2023</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23/06/2023</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23/06/2023</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23/06/2023</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23/06/2023</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23/06/2023</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23/06/2023</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hyperlink" Target="clasesarca.pdf"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diagrama.pdf"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hyperlink" Target="file:///C:\Users\Aprendiz\Downloads\yonner\home.html"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arcasoftware/arca.git"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BC7B3978-11A1-A5CE-B1E7-607C275EF7A1}"/>
              </a:ext>
            </a:extLst>
          </p:cNvPr>
          <p:cNvSpPr txBox="1"/>
          <p:nvPr/>
        </p:nvSpPr>
        <p:spPr>
          <a:xfrm>
            <a:off x="4787789" y="2228671"/>
            <a:ext cx="2616422" cy="1200329"/>
          </a:xfrm>
          <a:prstGeom prst="rect">
            <a:avLst/>
          </a:prstGeom>
          <a:noFill/>
        </p:spPr>
        <p:txBody>
          <a:bodyPr wrap="none" lIns="91440" tIns="45720" rIns="91440" bIns="45720" rtlCol="0" anchor="t">
            <a:spAutoFit/>
          </a:bodyPr>
          <a:lstStyle/>
          <a:p>
            <a:pPr algn="ctr"/>
            <a:r>
              <a:rPr lang="es-CO" sz="7200">
                <a:latin typeface="Work Sans Light"/>
              </a:rPr>
              <a:t>ARCA</a:t>
            </a:r>
            <a:endParaRPr lang="es-CO" sz="7200">
              <a:latin typeface="Work Sans Light" pitchFamily="2" charset="77"/>
            </a:endParaRPr>
          </a:p>
        </p:txBody>
      </p:sp>
      <p:cxnSp>
        <p:nvCxnSpPr>
          <p:cNvPr id="10" name="Conector recto 9">
            <a:extLst>
              <a:ext uri="{FF2B5EF4-FFF2-40B4-BE49-F238E27FC236}">
                <a16:creationId xmlns:a16="http://schemas.microsoft.com/office/drawing/2014/main" id="{F43D4B15-4A3B-F83E-2C28-60217F289BE9}"/>
              </a:ext>
            </a:extLst>
          </p:cNvPr>
          <p:cNvCxnSpPr>
            <a:cxnSpLocks/>
          </p:cNvCxnSpPr>
          <p:nvPr/>
        </p:nvCxnSpPr>
        <p:spPr>
          <a:xfrm>
            <a:off x="5227899" y="3321934"/>
            <a:ext cx="1736203"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FF665572-78E1-7777-D6E0-84A6028BB6A0}"/>
              </a:ext>
            </a:extLst>
          </p:cNvPr>
          <p:cNvSpPr txBox="1"/>
          <p:nvPr/>
        </p:nvSpPr>
        <p:spPr>
          <a:xfrm>
            <a:off x="4299158" y="3433645"/>
            <a:ext cx="3854368" cy="338554"/>
          </a:xfrm>
          <a:prstGeom prst="rect">
            <a:avLst/>
          </a:prstGeom>
          <a:noFill/>
        </p:spPr>
        <p:txBody>
          <a:bodyPr wrap="square" lIns="91440" tIns="45720" rIns="91440" bIns="45720" rtlCol="0" anchor="t">
            <a:spAutoFit/>
          </a:bodyPr>
          <a:lstStyle/>
          <a:p>
            <a:pPr algn="ctr"/>
            <a:r>
              <a:rPr lang="es-MX" sz="1600">
                <a:ea typeface="+mn-lt"/>
                <a:cs typeface="+mn-lt"/>
              </a:rPr>
              <a:t>PROYECTO DE FORMACIÓN.</a:t>
            </a:r>
          </a:p>
        </p:txBody>
      </p:sp>
    </p:spTree>
    <p:extLst>
      <p:ext uri="{BB962C8B-B14F-4D97-AF65-F5344CB8AC3E}">
        <p14:creationId xmlns:p14="http://schemas.microsoft.com/office/powerpoint/2010/main" val="3079616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612462EA-40B8-E47D-67A9-2B7753F9C36D}"/>
              </a:ext>
            </a:extLst>
          </p:cNvPr>
          <p:cNvSpPr/>
          <p:nvPr/>
        </p:nvSpPr>
        <p:spPr>
          <a:xfrm>
            <a:off x="2530986" y="911425"/>
            <a:ext cx="6770023" cy="49763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CuadroTexto 6">
            <a:extLst>
              <a:ext uri="{FF2B5EF4-FFF2-40B4-BE49-F238E27FC236}">
                <a16:creationId xmlns:a16="http://schemas.microsoft.com/office/drawing/2014/main" id="{3C25BE93-354A-7A0A-1CE1-8825A0F122B1}"/>
              </a:ext>
            </a:extLst>
          </p:cNvPr>
          <p:cNvSpPr txBox="1"/>
          <p:nvPr/>
        </p:nvSpPr>
        <p:spPr>
          <a:xfrm>
            <a:off x="3650826" y="2575501"/>
            <a:ext cx="4890348" cy="2800767"/>
          </a:xfrm>
          <a:prstGeom prst="rect">
            <a:avLst/>
          </a:prstGeom>
          <a:noFill/>
        </p:spPr>
        <p:txBody>
          <a:bodyPr wrap="square" lIns="91440" tIns="45720" rIns="91440" bIns="45720" rtlCol="0" anchor="t">
            <a:spAutoFit/>
          </a:bodyPr>
          <a:lstStyle/>
          <a:p>
            <a:pPr algn="ctr"/>
            <a:r>
              <a:rPr lang="es-MX" sz="2800" dirty="0">
                <a:latin typeface="Calibri"/>
                <a:cs typeface="Calibri"/>
              </a:rPr>
              <a:t>JHONATAN ALDANA RODRIGUEZ</a:t>
            </a:r>
          </a:p>
          <a:p>
            <a:pPr algn="ctr"/>
            <a:r>
              <a:rPr lang="es-MX" sz="2800" dirty="0">
                <a:latin typeface="Calibri"/>
                <a:cs typeface="Calibri"/>
              </a:rPr>
              <a:t>YONNER VARGAS BERNATE</a:t>
            </a:r>
          </a:p>
          <a:p>
            <a:pPr algn="ctr"/>
            <a:r>
              <a:rPr lang="es-MX" sz="2800" dirty="0">
                <a:latin typeface="Calibri"/>
                <a:cs typeface="Calibri"/>
              </a:rPr>
              <a:t>DANIEL EDUARDO GAMBOA</a:t>
            </a:r>
          </a:p>
          <a:p>
            <a:pPr algn="ctr"/>
            <a:r>
              <a:rPr lang="es-MX" sz="2800" dirty="0">
                <a:latin typeface="Calibri"/>
                <a:cs typeface="Calibri"/>
              </a:rPr>
              <a:t>LUIS EDUARDO CORTEZ</a:t>
            </a:r>
            <a:endParaRPr lang="es-CO" sz="2800" dirty="0">
              <a:latin typeface="Calibri"/>
              <a:cs typeface="Calibri"/>
            </a:endParaRPr>
          </a:p>
          <a:p>
            <a:endParaRPr lang="es-CO" sz="1600" dirty="0">
              <a:latin typeface="Work Sans Light"/>
            </a:endParaRPr>
          </a:p>
          <a:p>
            <a:pPr marL="342900" indent="-342900">
              <a:buFont typeface="Arial"/>
              <a:buChar char="•"/>
            </a:pPr>
            <a:endParaRPr lang="es-CO" sz="1600" dirty="0">
              <a:latin typeface="Work Sans Light"/>
            </a:endParaRPr>
          </a:p>
          <a:p>
            <a:pPr marL="285750" indent="-285750">
              <a:buFont typeface="Arial"/>
              <a:buChar char="•"/>
            </a:pPr>
            <a:endParaRPr lang="es-CO" sz="1600" dirty="0">
              <a:latin typeface="Work Sans Light"/>
            </a:endParaRPr>
          </a:p>
          <a:p>
            <a:endParaRPr lang="es-CO" sz="1600" dirty="0">
              <a:latin typeface="Work Sans Light"/>
            </a:endParaRPr>
          </a:p>
        </p:txBody>
      </p:sp>
      <p:sp>
        <p:nvSpPr>
          <p:cNvPr id="5" name="Título 1">
            <a:extLst>
              <a:ext uri="{FF2B5EF4-FFF2-40B4-BE49-F238E27FC236}">
                <a16:creationId xmlns:a16="http://schemas.microsoft.com/office/drawing/2014/main" id="{5C6F664F-8798-9AF2-A229-874A436F8FA0}"/>
              </a:ext>
            </a:extLst>
          </p:cNvPr>
          <p:cNvSpPr txBox="1">
            <a:spLocks/>
          </p:cNvSpPr>
          <p:nvPr/>
        </p:nvSpPr>
        <p:spPr>
          <a:xfrm>
            <a:off x="3932808" y="821944"/>
            <a:ext cx="3966381" cy="676598"/>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dirty="0">
                <a:solidFill>
                  <a:srgbClr val="38AA00"/>
                </a:solidFill>
                <a:latin typeface="Work Sans Light"/>
              </a:rPr>
              <a:t>INTEGRANTES</a:t>
            </a:r>
            <a:endParaRPr lang="es-CO" dirty="0">
              <a:solidFill>
                <a:srgbClr val="38AA00"/>
              </a:solidFill>
              <a:latin typeface="Work Sans Light" pitchFamily="2" charset="77"/>
            </a:endParaRPr>
          </a:p>
        </p:txBody>
      </p:sp>
    </p:spTree>
    <p:extLst>
      <p:ext uri="{BB962C8B-B14F-4D97-AF65-F5344CB8AC3E}">
        <p14:creationId xmlns:p14="http://schemas.microsoft.com/office/powerpoint/2010/main" val="85093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612462EA-40B8-E47D-67A9-2B7753F9C36D}"/>
              </a:ext>
            </a:extLst>
          </p:cNvPr>
          <p:cNvSpPr/>
          <p:nvPr/>
        </p:nvSpPr>
        <p:spPr>
          <a:xfrm>
            <a:off x="2611284" y="910669"/>
            <a:ext cx="6770023" cy="49763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CuadroTexto 6">
            <a:extLst>
              <a:ext uri="{FF2B5EF4-FFF2-40B4-BE49-F238E27FC236}">
                <a16:creationId xmlns:a16="http://schemas.microsoft.com/office/drawing/2014/main" id="{3C25BE93-354A-7A0A-1CE1-8825A0F122B1}"/>
              </a:ext>
            </a:extLst>
          </p:cNvPr>
          <p:cNvSpPr txBox="1"/>
          <p:nvPr/>
        </p:nvSpPr>
        <p:spPr>
          <a:xfrm>
            <a:off x="2611284" y="2397948"/>
            <a:ext cx="6769017" cy="2062103"/>
          </a:xfrm>
          <a:prstGeom prst="rect">
            <a:avLst/>
          </a:prstGeom>
          <a:noFill/>
        </p:spPr>
        <p:txBody>
          <a:bodyPr wrap="square" lIns="91440" tIns="45720" rIns="91440" bIns="45720" rtlCol="0" anchor="t">
            <a:spAutoFit/>
          </a:bodyPr>
          <a:lstStyle/>
          <a:p>
            <a:r>
              <a:rPr lang="es-MX" sz="1600" b="1" dirty="0">
                <a:latin typeface="Calibri"/>
                <a:cs typeface="Calibri"/>
              </a:rPr>
              <a:t>1.  DIAGRAMA DE CLASES .</a:t>
            </a:r>
            <a:endParaRPr lang="es-ES" sz="1600" b="1" dirty="0">
              <a:latin typeface="Calibri"/>
              <a:cs typeface="Calibri"/>
            </a:endParaRPr>
          </a:p>
          <a:p>
            <a:r>
              <a:rPr lang="es-CO" sz="1600" b="1" dirty="0">
                <a:latin typeface="Calibri"/>
                <a:cs typeface="Calibri"/>
              </a:rPr>
              <a:t>2.  DIAGRAMA DE DESPLIEGUE.</a:t>
            </a:r>
          </a:p>
          <a:p>
            <a:r>
              <a:rPr lang="es-CO" sz="1600" b="1" dirty="0">
                <a:latin typeface="Calibri"/>
                <a:cs typeface="Calibri"/>
              </a:rPr>
              <a:t>3.  PROTOTIPO NAVEGLABLE.</a:t>
            </a:r>
          </a:p>
          <a:p>
            <a:r>
              <a:rPr lang="es-CO" sz="1600" b="1" dirty="0">
                <a:latin typeface="Calibri"/>
                <a:cs typeface="Calibri"/>
              </a:rPr>
              <a:t>4.  CONTROL DE VERSIONES.</a:t>
            </a:r>
          </a:p>
          <a:p>
            <a:endParaRPr lang="es-CO" sz="1600" dirty="0">
              <a:latin typeface="Work Sans Light"/>
            </a:endParaRPr>
          </a:p>
          <a:p>
            <a:pPr marL="342900" indent="-342900">
              <a:buFont typeface="Arial"/>
              <a:buChar char="•"/>
            </a:pPr>
            <a:endParaRPr lang="es-CO" sz="1600" dirty="0">
              <a:latin typeface="Work Sans Light"/>
            </a:endParaRPr>
          </a:p>
          <a:p>
            <a:pPr marL="285750" indent="-285750">
              <a:buFont typeface="Arial"/>
              <a:buChar char="•"/>
            </a:pPr>
            <a:endParaRPr lang="es-CO" sz="1600" dirty="0">
              <a:latin typeface="Work Sans Light"/>
            </a:endParaRPr>
          </a:p>
          <a:p>
            <a:endParaRPr lang="es-CO" sz="1600" dirty="0">
              <a:latin typeface="Work Sans Light"/>
            </a:endParaRPr>
          </a:p>
        </p:txBody>
      </p:sp>
      <p:sp>
        <p:nvSpPr>
          <p:cNvPr id="5" name="Título 1">
            <a:extLst>
              <a:ext uri="{FF2B5EF4-FFF2-40B4-BE49-F238E27FC236}">
                <a16:creationId xmlns:a16="http://schemas.microsoft.com/office/drawing/2014/main" id="{5C6F664F-8798-9AF2-A229-874A436F8FA0}"/>
              </a:ext>
            </a:extLst>
          </p:cNvPr>
          <p:cNvSpPr txBox="1">
            <a:spLocks/>
          </p:cNvSpPr>
          <p:nvPr/>
        </p:nvSpPr>
        <p:spPr>
          <a:xfrm>
            <a:off x="4285680" y="821944"/>
            <a:ext cx="3613509" cy="676598"/>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a:solidFill>
                  <a:srgbClr val="38AA00"/>
                </a:solidFill>
                <a:latin typeface="Work Sans Light"/>
              </a:rPr>
              <a:t>CONTENIDO</a:t>
            </a:r>
            <a:endParaRPr lang="es-CO">
              <a:solidFill>
                <a:srgbClr val="38AA00"/>
              </a:solidFill>
              <a:latin typeface="Work Sans Light" pitchFamily="2" charset="77"/>
            </a:endParaRPr>
          </a:p>
        </p:txBody>
      </p:sp>
    </p:spTree>
    <p:extLst>
      <p:ext uri="{BB962C8B-B14F-4D97-AF65-F5344CB8AC3E}">
        <p14:creationId xmlns:p14="http://schemas.microsoft.com/office/powerpoint/2010/main" val="3059202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B6E0F63-057F-5015-3E9D-E8F769789989}"/>
              </a:ext>
            </a:extLst>
          </p:cNvPr>
          <p:cNvSpPr txBox="1"/>
          <p:nvPr/>
        </p:nvSpPr>
        <p:spPr>
          <a:xfrm>
            <a:off x="2401717" y="319972"/>
            <a:ext cx="7388562" cy="861774"/>
          </a:xfrm>
          <a:prstGeom prst="rect">
            <a:avLst/>
          </a:prstGeom>
          <a:noFill/>
        </p:spPr>
        <p:txBody>
          <a:bodyPr wrap="none" lIns="91440" tIns="45720" rIns="91440" bIns="45720" rtlCol="0" anchor="t">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CO" sz="5000" dirty="0">
                <a:latin typeface="Work Sans Light"/>
              </a:rPr>
              <a:t>1.DIAGRAMA DE CLASES</a:t>
            </a:r>
            <a:endParaRPr lang="es-CO" sz="5000" dirty="0">
              <a:latin typeface="Work Sans Light" pitchFamily="2" charset="77"/>
            </a:endParaRPr>
          </a:p>
        </p:txBody>
      </p:sp>
      <p:cxnSp>
        <p:nvCxnSpPr>
          <p:cNvPr id="4" name="Conector recto 3">
            <a:extLst>
              <a:ext uri="{FF2B5EF4-FFF2-40B4-BE49-F238E27FC236}">
                <a16:creationId xmlns:a16="http://schemas.microsoft.com/office/drawing/2014/main" id="{07B67486-C23A-7DA1-BEC4-5ACC7AB822F9}"/>
              </a:ext>
            </a:extLst>
          </p:cNvPr>
          <p:cNvCxnSpPr>
            <a:cxnSpLocks/>
          </p:cNvCxnSpPr>
          <p:nvPr/>
        </p:nvCxnSpPr>
        <p:spPr>
          <a:xfrm>
            <a:off x="5334432" y="1181746"/>
            <a:ext cx="1736203"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3" name="CuadroTexto 2">
            <a:extLst>
              <a:ext uri="{FF2B5EF4-FFF2-40B4-BE49-F238E27FC236}">
                <a16:creationId xmlns:a16="http://schemas.microsoft.com/office/drawing/2014/main" id="{E42C1B7B-1A57-5C1B-145E-D66EDD92F858}"/>
              </a:ext>
            </a:extLst>
          </p:cNvPr>
          <p:cNvSpPr txBox="1"/>
          <p:nvPr/>
        </p:nvSpPr>
        <p:spPr>
          <a:xfrm>
            <a:off x="1038687" y="1597981"/>
            <a:ext cx="9854213" cy="1477328"/>
          </a:xfrm>
          <a:prstGeom prst="rect">
            <a:avLst/>
          </a:prstGeom>
          <a:noFill/>
        </p:spPr>
        <p:txBody>
          <a:bodyPr wrap="square" rtlCol="0">
            <a:spAutoFit/>
          </a:bodyPr>
          <a:lstStyle/>
          <a:p>
            <a:pPr algn="just"/>
            <a:r>
              <a:rPr lang="es-CO" i="0" dirty="0">
                <a:solidFill>
                  <a:srgbClr val="222222"/>
                </a:solidFill>
                <a:effectLst/>
                <a:latin typeface="Roboto" panose="02000000000000000000" pitchFamily="2" charset="0"/>
              </a:rPr>
              <a:t>El diagrama de clases es uno de los diagramas incluidos en UML 2.5 clasificado dentro de los diagramas de estructura y, como tal, se utiliza para representar los elementos que componen un sistema de información desde un punto de vista estático. Lo utilizaremos </a:t>
            </a:r>
            <a:r>
              <a:rPr lang="es-CO" b="0" i="0" dirty="0">
                <a:solidFill>
                  <a:srgbClr val="222222"/>
                </a:solidFill>
                <a:effectLst/>
                <a:latin typeface="Roboto" panose="02000000000000000000" pitchFamily="2" charset="0"/>
              </a:rPr>
              <a:t> para definir las clases que se utilizarán cuando se pase a la fase de construcción y la manera en que se relacionan las mismas.</a:t>
            </a:r>
            <a:endParaRPr lang="es-CO" dirty="0"/>
          </a:p>
        </p:txBody>
      </p:sp>
      <p:sp>
        <p:nvSpPr>
          <p:cNvPr id="5" name="CuadroTexto 4">
            <a:extLst>
              <a:ext uri="{FF2B5EF4-FFF2-40B4-BE49-F238E27FC236}">
                <a16:creationId xmlns:a16="http://schemas.microsoft.com/office/drawing/2014/main" id="{D7CD3CCF-DD4B-4E81-8FEA-8E9861137BB7}"/>
              </a:ext>
            </a:extLst>
          </p:cNvPr>
          <p:cNvSpPr txBox="1"/>
          <p:nvPr/>
        </p:nvSpPr>
        <p:spPr>
          <a:xfrm>
            <a:off x="5449217" y="4252404"/>
            <a:ext cx="1506631" cy="369332"/>
          </a:xfrm>
          <a:prstGeom prst="rect">
            <a:avLst/>
          </a:prstGeom>
          <a:noFill/>
        </p:spPr>
        <p:txBody>
          <a:bodyPr wrap="none" rtlCol="0">
            <a:spAutoFit/>
          </a:bodyPr>
          <a:lstStyle/>
          <a:p>
            <a:r>
              <a:rPr lang="es-CO" dirty="0">
                <a:hlinkClick r:id="rId3" action="ppaction://hlinkfile"/>
              </a:rPr>
              <a:t>clasesarca.pdf</a:t>
            </a:r>
            <a:endParaRPr lang="es-CO" dirty="0"/>
          </a:p>
        </p:txBody>
      </p:sp>
    </p:spTree>
    <p:extLst>
      <p:ext uri="{BB962C8B-B14F-4D97-AF65-F5344CB8AC3E}">
        <p14:creationId xmlns:p14="http://schemas.microsoft.com/office/powerpoint/2010/main" val="1098806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B6E0F63-057F-5015-3E9D-E8F769789989}"/>
              </a:ext>
            </a:extLst>
          </p:cNvPr>
          <p:cNvSpPr txBox="1"/>
          <p:nvPr/>
        </p:nvSpPr>
        <p:spPr>
          <a:xfrm>
            <a:off x="1514211" y="382116"/>
            <a:ext cx="8961107" cy="861774"/>
          </a:xfrm>
          <a:prstGeom prst="rect">
            <a:avLst/>
          </a:prstGeom>
          <a:noFill/>
        </p:spPr>
        <p:txBody>
          <a:bodyPr wrap="none" lIns="91440" tIns="45720" rIns="91440" bIns="45720" rtlCol="0" anchor="t">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CO" sz="5000" dirty="0">
                <a:latin typeface="Work Sans Light"/>
              </a:rPr>
              <a:t>2.DIAGRAMA DE DESPLIEGUE</a:t>
            </a:r>
            <a:endParaRPr lang="es-CO" sz="5000" dirty="0">
              <a:latin typeface="Work Sans Light" pitchFamily="2" charset="77"/>
            </a:endParaRPr>
          </a:p>
        </p:txBody>
      </p:sp>
      <p:cxnSp>
        <p:nvCxnSpPr>
          <p:cNvPr id="4" name="Conector recto 3">
            <a:extLst>
              <a:ext uri="{FF2B5EF4-FFF2-40B4-BE49-F238E27FC236}">
                <a16:creationId xmlns:a16="http://schemas.microsoft.com/office/drawing/2014/main" id="{07B67486-C23A-7DA1-BEC4-5ACC7AB822F9}"/>
              </a:ext>
            </a:extLst>
          </p:cNvPr>
          <p:cNvCxnSpPr>
            <a:cxnSpLocks/>
          </p:cNvCxnSpPr>
          <p:nvPr/>
        </p:nvCxnSpPr>
        <p:spPr>
          <a:xfrm>
            <a:off x="5109526" y="1227151"/>
            <a:ext cx="1736203"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3" name="CuadroTexto 2">
            <a:extLst>
              <a:ext uri="{FF2B5EF4-FFF2-40B4-BE49-F238E27FC236}">
                <a16:creationId xmlns:a16="http://schemas.microsoft.com/office/drawing/2014/main" id="{3861BDBC-B1F2-BBD8-1685-5241D50F6312}"/>
              </a:ext>
            </a:extLst>
          </p:cNvPr>
          <p:cNvSpPr txBox="1"/>
          <p:nvPr/>
        </p:nvSpPr>
        <p:spPr>
          <a:xfrm>
            <a:off x="852256" y="1505499"/>
            <a:ext cx="10102789" cy="923330"/>
          </a:xfrm>
          <a:prstGeom prst="rect">
            <a:avLst/>
          </a:prstGeom>
          <a:noFill/>
        </p:spPr>
        <p:txBody>
          <a:bodyPr wrap="square" rtlCol="0">
            <a:spAutoFit/>
          </a:bodyPr>
          <a:lstStyle/>
          <a:p>
            <a:pPr algn="just"/>
            <a:r>
              <a:rPr lang="es-CO" i="0" dirty="0">
                <a:effectLst/>
                <a:latin typeface="Roboto" panose="020F0502020204030204" pitchFamily="2" charset="0"/>
              </a:rPr>
              <a:t>El diagrama de despliegue es otro de los diagramas de estructura del conjunto de los diagramas de UML 2.5. Lo utilizaremos para representar la distribución física (estática) de los componentes software en los distintos nodos físicos de la red.</a:t>
            </a:r>
            <a:endParaRPr lang="es-CO" dirty="0"/>
          </a:p>
        </p:txBody>
      </p:sp>
      <p:sp>
        <p:nvSpPr>
          <p:cNvPr id="5" name="CuadroTexto 4">
            <a:extLst>
              <a:ext uri="{FF2B5EF4-FFF2-40B4-BE49-F238E27FC236}">
                <a16:creationId xmlns:a16="http://schemas.microsoft.com/office/drawing/2014/main" id="{096374B4-888B-113A-8510-3C46908F7F18}"/>
              </a:ext>
            </a:extLst>
          </p:cNvPr>
          <p:cNvSpPr txBox="1"/>
          <p:nvPr/>
        </p:nvSpPr>
        <p:spPr>
          <a:xfrm>
            <a:off x="5278830" y="4059840"/>
            <a:ext cx="1431867" cy="369332"/>
          </a:xfrm>
          <a:prstGeom prst="rect">
            <a:avLst/>
          </a:prstGeom>
          <a:noFill/>
        </p:spPr>
        <p:txBody>
          <a:bodyPr wrap="none" rtlCol="0">
            <a:spAutoFit/>
          </a:bodyPr>
          <a:lstStyle/>
          <a:p>
            <a:r>
              <a:rPr lang="es-CO" dirty="0">
                <a:hlinkClick r:id="rId3" action="ppaction://hlinkfile"/>
              </a:rPr>
              <a:t>diagrama.pdf</a:t>
            </a:r>
            <a:endParaRPr lang="es-CO" dirty="0"/>
          </a:p>
        </p:txBody>
      </p:sp>
    </p:spTree>
    <p:extLst>
      <p:ext uri="{BB962C8B-B14F-4D97-AF65-F5344CB8AC3E}">
        <p14:creationId xmlns:p14="http://schemas.microsoft.com/office/powerpoint/2010/main" val="424444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B6E0F63-057F-5015-3E9D-E8F769789989}"/>
              </a:ext>
            </a:extLst>
          </p:cNvPr>
          <p:cNvSpPr txBox="1"/>
          <p:nvPr/>
        </p:nvSpPr>
        <p:spPr>
          <a:xfrm>
            <a:off x="2087531" y="372855"/>
            <a:ext cx="8016939" cy="861774"/>
          </a:xfrm>
          <a:prstGeom prst="rect">
            <a:avLst/>
          </a:prstGeom>
          <a:noFill/>
        </p:spPr>
        <p:txBody>
          <a:bodyPr wrap="none" lIns="91440" tIns="45720" rIns="91440" bIns="45720" rtlCol="0" anchor="t">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CO" sz="5000" dirty="0">
                <a:latin typeface="Work Sans Light"/>
              </a:rPr>
              <a:t>3.PROTOTIPO NAVEGABLE</a:t>
            </a:r>
            <a:endParaRPr lang="es-CO" sz="5000" dirty="0">
              <a:latin typeface="Work Sans Light" pitchFamily="2" charset="77"/>
            </a:endParaRPr>
          </a:p>
        </p:txBody>
      </p:sp>
      <p:cxnSp>
        <p:nvCxnSpPr>
          <p:cNvPr id="4" name="Conector recto 3">
            <a:extLst>
              <a:ext uri="{FF2B5EF4-FFF2-40B4-BE49-F238E27FC236}">
                <a16:creationId xmlns:a16="http://schemas.microsoft.com/office/drawing/2014/main" id="{07B67486-C23A-7DA1-BEC4-5ACC7AB822F9}"/>
              </a:ext>
            </a:extLst>
          </p:cNvPr>
          <p:cNvCxnSpPr>
            <a:cxnSpLocks/>
          </p:cNvCxnSpPr>
          <p:nvPr/>
        </p:nvCxnSpPr>
        <p:spPr>
          <a:xfrm>
            <a:off x="5251572" y="1245195"/>
            <a:ext cx="1736203"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3" name="CuadroTexto 2">
            <a:extLst>
              <a:ext uri="{FF2B5EF4-FFF2-40B4-BE49-F238E27FC236}">
                <a16:creationId xmlns:a16="http://schemas.microsoft.com/office/drawing/2014/main" id="{D6CEC982-02B1-F093-350B-21BA02770184}"/>
              </a:ext>
            </a:extLst>
          </p:cNvPr>
          <p:cNvSpPr txBox="1"/>
          <p:nvPr/>
        </p:nvSpPr>
        <p:spPr>
          <a:xfrm>
            <a:off x="1029809" y="1455928"/>
            <a:ext cx="9632273" cy="1200329"/>
          </a:xfrm>
          <a:prstGeom prst="rect">
            <a:avLst/>
          </a:prstGeom>
          <a:noFill/>
        </p:spPr>
        <p:txBody>
          <a:bodyPr wrap="square" rtlCol="0">
            <a:spAutoFit/>
          </a:bodyPr>
          <a:lstStyle/>
          <a:p>
            <a:pPr algn="just"/>
            <a:r>
              <a:rPr lang="es-MX" dirty="0"/>
              <a:t>Se mostrará un prototipo navegable, estructurado en el lenguaje de hipertexto HTML y hoja de estilo en cascada CSS. Con el fin de  visualizar el prototipo del front-end de nuestro sitio web y las  diferentes funcionalidades que el e-</a:t>
            </a:r>
            <a:r>
              <a:rPr lang="es-MX" dirty="0" err="1"/>
              <a:t>commerce</a:t>
            </a:r>
            <a:r>
              <a:rPr lang="es-MX" dirty="0"/>
              <a:t> puede tener. Por ejemplo, las rutas para el usuario y del administrador.    </a:t>
            </a:r>
            <a:endParaRPr lang="es-CO" dirty="0"/>
          </a:p>
        </p:txBody>
      </p:sp>
      <p:sp>
        <p:nvSpPr>
          <p:cNvPr id="5" name="CuadroTexto 4">
            <a:extLst>
              <a:ext uri="{FF2B5EF4-FFF2-40B4-BE49-F238E27FC236}">
                <a16:creationId xmlns:a16="http://schemas.microsoft.com/office/drawing/2014/main" id="{E1D258CB-6FD0-395F-B3AC-74D280BF0076}"/>
              </a:ext>
            </a:extLst>
          </p:cNvPr>
          <p:cNvSpPr txBox="1"/>
          <p:nvPr/>
        </p:nvSpPr>
        <p:spPr>
          <a:xfrm>
            <a:off x="5755631" y="4017078"/>
            <a:ext cx="728084" cy="369332"/>
          </a:xfrm>
          <a:prstGeom prst="rect">
            <a:avLst/>
          </a:prstGeom>
          <a:noFill/>
        </p:spPr>
        <p:txBody>
          <a:bodyPr wrap="none" rtlCol="0">
            <a:spAutoFit/>
          </a:bodyPr>
          <a:lstStyle/>
          <a:p>
            <a:r>
              <a:rPr lang="es-CO" dirty="0">
                <a:hlinkClick r:id="rId3" action="ppaction://hlinkfile"/>
              </a:rPr>
              <a:t>home</a:t>
            </a:r>
            <a:endParaRPr lang="es-CO" dirty="0"/>
          </a:p>
        </p:txBody>
      </p:sp>
    </p:spTree>
    <p:extLst>
      <p:ext uri="{BB962C8B-B14F-4D97-AF65-F5344CB8AC3E}">
        <p14:creationId xmlns:p14="http://schemas.microsoft.com/office/powerpoint/2010/main" val="1076394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B6E0F63-057F-5015-3E9D-E8F769789989}"/>
              </a:ext>
            </a:extLst>
          </p:cNvPr>
          <p:cNvSpPr txBox="1"/>
          <p:nvPr/>
        </p:nvSpPr>
        <p:spPr>
          <a:xfrm>
            <a:off x="1898375" y="396409"/>
            <a:ext cx="8395247" cy="861774"/>
          </a:xfrm>
          <a:prstGeom prst="rect">
            <a:avLst/>
          </a:prstGeom>
          <a:noFill/>
        </p:spPr>
        <p:txBody>
          <a:bodyPr wrap="none" lIns="91440" tIns="45720" rIns="91440" bIns="45720" rtlCol="0" anchor="t">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CO" sz="5000" dirty="0">
                <a:latin typeface="Work Sans Light"/>
              </a:rPr>
              <a:t>4.CONTROL DE VERSIONES</a:t>
            </a:r>
            <a:endParaRPr lang="es-CO" sz="5000" dirty="0">
              <a:latin typeface="Work Sans Light" pitchFamily="2" charset="77"/>
            </a:endParaRPr>
          </a:p>
        </p:txBody>
      </p:sp>
      <p:cxnSp>
        <p:nvCxnSpPr>
          <p:cNvPr id="4" name="Conector recto 3">
            <a:extLst>
              <a:ext uri="{FF2B5EF4-FFF2-40B4-BE49-F238E27FC236}">
                <a16:creationId xmlns:a16="http://schemas.microsoft.com/office/drawing/2014/main" id="{07B67486-C23A-7DA1-BEC4-5ACC7AB822F9}"/>
              </a:ext>
            </a:extLst>
          </p:cNvPr>
          <p:cNvCxnSpPr>
            <a:cxnSpLocks/>
          </p:cNvCxnSpPr>
          <p:nvPr/>
        </p:nvCxnSpPr>
        <p:spPr>
          <a:xfrm>
            <a:off x="5227898" y="1190251"/>
            <a:ext cx="1736203"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3" name="CuadroTexto 2">
            <a:extLst>
              <a:ext uri="{FF2B5EF4-FFF2-40B4-BE49-F238E27FC236}">
                <a16:creationId xmlns:a16="http://schemas.microsoft.com/office/drawing/2014/main" id="{B8E663B0-E163-8743-FD45-175118215754}"/>
              </a:ext>
            </a:extLst>
          </p:cNvPr>
          <p:cNvSpPr txBox="1"/>
          <p:nvPr/>
        </p:nvSpPr>
        <p:spPr>
          <a:xfrm>
            <a:off x="896645" y="1429947"/>
            <a:ext cx="10209320" cy="1477328"/>
          </a:xfrm>
          <a:prstGeom prst="rect">
            <a:avLst/>
          </a:prstGeom>
          <a:noFill/>
        </p:spPr>
        <p:txBody>
          <a:bodyPr wrap="square" rtlCol="0">
            <a:spAutoFit/>
          </a:bodyPr>
          <a:lstStyle/>
          <a:p>
            <a:pPr algn="just"/>
            <a:r>
              <a:rPr lang="es-CO" dirty="0">
                <a:solidFill>
                  <a:srgbClr val="333333"/>
                </a:solidFill>
                <a:latin typeface="OpenSansRegular"/>
              </a:rPr>
              <a:t>El control de versiones te permite</a:t>
            </a:r>
            <a:r>
              <a:rPr lang="es-CO" b="0" i="0" dirty="0">
                <a:solidFill>
                  <a:srgbClr val="333333"/>
                </a:solidFill>
                <a:effectLst/>
                <a:latin typeface="OpenSansRegular"/>
              </a:rPr>
              <a:t> mantener una visión general incluso en proyectos muy grandes. El software registra todos los cambios en el código. De este modo, es posible volver a versiones anteriores del proyecto si es necesario. También se facilita el trabajo en equipo. GitHub es probablemente el programa de control de versiones más conocido. Aquí puedes descubrir qué es GitHub y qué ventajas te ofrece la aplicación.</a:t>
            </a:r>
            <a:endParaRPr lang="es-CO" dirty="0"/>
          </a:p>
        </p:txBody>
      </p:sp>
      <p:sp>
        <p:nvSpPr>
          <p:cNvPr id="5" name="CuadroTexto 4">
            <a:extLst>
              <a:ext uri="{FF2B5EF4-FFF2-40B4-BE49-F238E27FC236}">
                <a16:creationId xmlns:a16="http://schemas.microsoft.com/office/drawing/2014/main" id="{1CAC6D17-7E9A-F761-31AA-824D84252A6E}"/>
              </a:ext>
            </a:extLst>
          </p:cNvPr>
          <p:cNvSpPr txBox="1"/>
          <p:nvPr/>
        </p:nvSpPr>
        <p:spPr>
          <a:xfrm>
            <a:off x="4986289" y="3997334"/>
            <a:ext cx="2219418" cy="646331"/>
          </a:xfrm>
          <a:prstGeom prst="rect">
            <a:avLst/>
          </a:prstGeom>
          <a:noFill/>
        </p:spPr>
        <p:txBody>
          <a:bodyPr wrap="square" rtlCol="0">
            <a:spAutoFit/>
          </a:bodyPr>
          <a:lstStyle/>
          <a:p>
            <a:r>
              <a:rPr lang="es-CO" dirty="0">
                <a:hlinkClick r:id="rId3"/>
              </a:rPr>
              <a:t>https://github.com/arcasoftware/arca.git</a:t>
            </a:r>
            <a:endParaRPr lang="es-CO" dirty="0"/>
          </a:p>
        </p:txBody>
      </p:sp>
    </p:spTree>
    <p:extLst>
      <p:ext uri="{BB962C8B-B14F-4D97-AF65-F5344CB8AC3E}">
        <p14:creationId xmlns:p14="http://schemas.microsoft.com/office/powerpoint/2010/main" val="3411390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330</Words>
  <Application>Microsoft Office PowerPoint</Application>
  <PresentationFormat>Panorámica</PresentationFormat>
  <Paragraphs>33</Paragraphs>
  <Slides>8</Slides>
  <Notes>5</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8</vt:i4>
      </vt:variant>
    </vt:vector>
  </HeadingPairs>
  <TitlesOfParts>
    <vt:vector size="15" baseType="lpstr">
      <vt:lpstr>Arial</vt:lpstr>
      <vt:lpstr>Calibri</vt:lpstr>
      <vt:lpstr>Calibri Light</vt:lpstr>
      <vt:lpstr>OpenSansRegular</vt:lpstr>
      <vt:lpstr>Roboto</vt:lpstr>
      <vt:lpstr>Work Sans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miler amaya</cp:lastModifiedBy>
  <cp:revision>2</cp:revision>
  <dcterms:created xsi:type="dcterms:W3CDTF">2020-10-01T23:51:28Z</dcterms:created>
  <dcterms:modified xsi:type="dcterms:W3CDTF">2023-06-24T00:35:27Z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